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8" r:id="rId3"/>
    <p:sldMasterId id="2147483664" r:id="rId4"/>
    <p:sldMasterId id="2147483851" r:id="rId5"/>
    <p:sldMasterId id="2147483861" r:id="rId6"/>
    <p:sldMasterId id="2147483670" r:id="rId7"/>
    <p:sldMasterId id="2147483678" r:id="rId8"/>
    <p:sldMasterId id="2147483864" r:id="rId9"/>
    <p:sldMasterId id="2147483672" r:id="rId10"/>
    <p:sldMasterId id="2147483866" r:id="rId11"/>
  </p:sldMasterIdLst>
  <p:notesMasterIdLst>
    <p:notesMasterId r:id="rId26"/>
  </p:notesMasterIdLst>
  <p:handoutMasterIdLst>
    <p:handoutMasterId r:id="rId27"/>
  </p:handoutMasterIdLst>
  <p:sldIdLst>
    <p:sldId id="256" r:id="rId12"/>
    <p:sldId id="1243" r:id="rId13"/>
    <p:sldId id="1231" r:id="rId14"/>
    <p:sldId id="1232" r:id="rId15"/>
    <p:sldId id="1234" r:id="rId16"/>
    <p:sldId id="1240" r:id="rId17"/>
    <p:sldId id="632" r:id="rId18"/>
    <p:sldId id="1233" r:id="rId19"/>
    <p:sldId id="1244" r:id="rId20"/>
    <p:sldId id="577" r:id="rId21"/>
    <p:sldId id="1236" r:id="rId22"/>
    <p:sldId id="1242" r:id="rId23"/>
    <p:sldId id="1245" r:id="rId24"/>
    <p:sldId id="1239" r:id="rId25"/>
  </p:sldIdLst>
  <p:sldSz cx="9144000" cy="5143500" type="screen16x9"/>
  <p:notesSz cx="7010400" cy="92964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DeNunzio" initials="MD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440"/>
    <a:srgbClr val="007DC5"/>
    <a:srgbClr val="EEF3F7"/>
    <a:srgbClr val="2A3A49"/>
    <a:srgbClr val="64CFE4"/>
    <a:srgbClr val="EF6D3F"/>
    <a:srgbClr val="FF9900"/>
    <a:srgbClr val="BD1D27"/>
    <a:srgbClr val="232F3E"/>
    <a:srgbClr val="168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8" autoAdjust="0"/>
    <p:restoredTop sz="93879" autoAdjust="0"/>
  </p:normalViewPr>
  <p:slideViewPr>
    <p:cSldViewPr snapToGrid="0" snapToObjects="1">
      <p:cViewPr>
        <p:scale>
          <a:sx n="135" d="100"/>
          <a:sy n="135" d="100"/>
        </p:scale>
        <p:origin x="17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Master" Target="slideMasters/slideMaster9.xml"/><Relationship Id="rId24" Type="http://schemas.openxmlformats.org/officeDocument/2006/relationships/slide" Target="slides/slide13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commentAuthors" Target="commentAuthors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8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EC2291-6B67-6F43-B658-89BCABFCDE35}" type="datetime1">
              <a:rPr lang="en-US" smtClean="0"/>
              <a:t>9/11/18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B194B4D-4CA1-0244-B5BF-30CC280054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9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14D06C8-12BB-8D46-9F94-179D66834F58}" type="datetime1">
              <a:rPr lang="en-US" smtClean="0"/>
              <a:t>9/11/18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21DFC0F-C2D6-4D4F-833C-833AEE8F68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32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performers lead time, reporting that the time from committing code to having that code successfully deployed in production, conservative upper end estimate of “less than one hour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30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performers reported a change failure rate between zero and 15 percent,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71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Elites - only 5% of deployments is manual</a:t>
            </a:r>
            <a:r>
              <a:rPr lang="en-US" baseline="0" dirty="0"/>
              <a:t> work, only spend 1/3 the time on customer support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03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minimum tool set needed in DevOps?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24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Elites - only 5% of deployments is manual</a:t>
            </a:r>
            <a:r>
              <a:rPr lang="en-US" baseline="0" dirty="0"/>
              <a:t>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06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50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4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463" y="2601912"/>
            <a:ext cx="8021637" cy="1588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 i="0" baseline="0">
                <a:solidFill>
                  <a:srgbClr val="00994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429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2pPr>
            <a:lvl3pPr marL="6858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3pPr>
            <a:lvl4pPr marL="10287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4pPr>
            <a:lvl5pPr marL="13716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title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57463" y="4236652"/>
            <a:ext cx="6985000" cy="590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429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0287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3716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212079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Left Image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11810" y="391344"/>
            <a:ext cx="367347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11809" y="1004586"/>
            <a:ext cx="3673475" cy="3402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818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2 Column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53768" cy="1984248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085647"/>
            <a:ext cx="8971280" cy="43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0"/>
          </p:nvPr>
        </p:nvSpPr>
        <p:spPr>
          <a:xfrm>
            <a:off x="701293" y="2766104"/>
            <a:ext cx="3593629" cy="1710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4836687" y="2766104"/>
            <a:ext cx="3593629" cy="1710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367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3 Column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2074073"/>
            <a:ext cx="9144000" cy="43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5947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2758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49709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5996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497975" y="1608881"/>
            <a:ext cx="3101513" cy="25932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500" b="0" i="0" baseline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688396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6758" y="2166937"/>
            <a:ext cx="7650484" cy="80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500" b="0" i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7430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6758" y="2166937"/>
            <a:ext cx="7650484" cy="80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5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1605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9A9-DCB7-4F64-BADB-89793990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A52B9-F4DE-43CF-A7EF-1ECD51D3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F20CB-AFA7-475E-9DFF-363D466D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8D59B-58F6-4CB2-9280-D975BEBE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BEBF-62E1-4A2E-BCE5-C47970FC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20A1B-D653-421F-8649-ACF60FF28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892EF-A1BA-434F-B4CB-FBB2BF80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CD270-E3E5-4829-943C-93CB0E45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512AB-ED85-4B7B-A155-BFEF81A0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6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C9A4-2523-4E2B-B54D-819411FD0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C1628-FF04-479C-83B7-96778106F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F98F5-8FCF-4645-BA1C-2488422B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C38F8-4871-4BDA-95CF-50549FB1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EB73B-A303-4AFC-981C-489F9A2B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9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C4B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28650" y="1583267"/>
            <a:ext cx="3598862" cy="2912533"/>
          </a:xfrm>
          <a:prstGeom prst="rect">
            <a:avLst/>
          </a:prstGeo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1"/>
          </p:nvPr>
        </p:nvSpPr>
        <p:spPr>
          <a:xfrm>
            <a:off x="4665133" y="1583267"/>
            <a:ext cx="3843867" cy="2912533"/>
          </a:xfrm>
          <a:prstGeom prst="rect">
            <a:avLst/>
          </a:prstGeo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28650" y="1012824"/>
            <a:ext cx="7886700" cy="4773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012824"/>
            <a:ext cx="7886700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478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012824"/>
            <a:ext cx="3655026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4502710" y="1012824"/>
            <a:ext cx="11625" cy="3174562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60324" y="1012824"/>
            <a:ext cx="3655026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82097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dirty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5947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2758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49709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86689" y="1031155"/>
            <a:ext cx="18836" cy="3559895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8" name="Straight Connector 7"/>
          <p:cNvCxnSpPr/>
          <p:nvPr userDrawn="1"/>
        </p:nvCxnSpPr>
        <p:spPr>
          <a:xfrm>
            <a:off x="3057525" y="1031155"/>
            <a:ext cx="18836" cy="3559895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7735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Copy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9767" y="0"/>
            <a:ext cx="4444608" cy="4764024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921251" y="410394"/>
            <a:ext cx="367347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921251" y="1004586"/>
            <a:ext cx="3673475" cy="3402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244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tif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tif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4D11FD-3419-BC43-A0C7-E60077CD1F0B}"/>
              </a:ext>
            </a:extLst>
          </p:cNvPr>
          <p:cNvSpPr/>
          <p:nvPr userDrawn="1"/>
        </p:nvSpPr>
        <p:spPr>
          <a:xfrm flipV="1">
            <a:off x="0" y="2266122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607B6-0BB7-A54A-A73D-39EFA75EA8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0" y="212633"/>
            <a:ext cx="758952" cy="4553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2E84E-863A-EA42-A506-FC2632623F3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92048" y="211082"/>
            <a:ext cx="2523744" cy="4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9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72" r:id="rId2"/>
    <p:sldLayoutId id="2147483873" r:id="rId3"/>
    <p:sldLayoutId id="2147483874" r:id="rId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792F2-395E-004C-92D1-BA7EBA56A2F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34554-CA2E-8D45-884D-D51E5D2E38F7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4FFD10-4679-E942-A2EA-2956E6251D4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7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68" r:id="rId2"/>
    <p:sldLayoutId id="2147483869" r:id="rId3"/>
    <p:sldLayoutId id="2147483870" r:id="rId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19D6BD-965B-A649-A05A-33B3134619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79F7D7-80B5-C54D-A29F-5C2A97D22F8F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69A3D-828C-FA49-B65F-067C5B3E5B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8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9B7D4C-CC27-1D4D-B13F-9F67A4963B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C6E101-4178-A040-A60C-D1D57E8B8CBE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D899E-E3B4-9B4E-90EC-9AACB05D14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3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7602AE-785D-1E44-B45B-DF50885E5F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DC093F-BD91-C74D-BB25-6DCD6016FD8C}"/>
              </a:ext>
            </a:extLst>
          </p:cNvPr>
          <p:cNvSpPr/>
          <p:nvPr userDrawn="1"/>
        </p:nvSpPr>
        <p:spPr>
          <a:xfrm rot="5400000">
            <a:off x="3860317" y="3588801"/>
            <a:ext cx="140057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6E4B7-F888-6C4E-AC67-A05CAE0905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4CC3E1-74F4-EC4B-823D-A45AB96787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67CA98-C6D2-D647-A50D-C87DC4A86540}"/>
              </a:ext>
            </a:extLst>
          </p:cNvPr>
          <p:cNvSpPr/>
          <p:nvPr userDrawn="1"/>
        </p:nvSpPr>
        <p:spPr>
          <a:xfrm rot="5400000">
            <a:off x="5395546" y="3572789"/>
            <a:ext cx="140057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EC1CCF-C40C-6047-84F6-730130226550}"/>
              </a:ext>
            </a:extLst>
          </p:cNvPr>
          <p:cNvSpPr/>
          <p:nvPr userDrawn="1"/>
        </p:nvSpPr>
        <p:spPr>
          <a:xfrm rot="5400000">
            <a:off x="2378592" y="3575076"/>
            <a:ext cx="1400570" cy="22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7A13-3B04-9049-AEAC-DE8BA459894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72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9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12" Type="http://schemas.openxmlformats.org/officeDocument/2006/relationships/image" Target="../media/image19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11" Type="http://schemas.openxmlformats.org/officeDocument/2006/relationships/image" Target="../media/image18.png"/><Relationship Id="rId5" Type="http://schemas.openxmlformats.org/officeDocument/2006/relationships/image" Target="../media/image12.tiff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57B4FA-DEC1-0A4E-9708-0B19E32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463" y="2398198"/>
            <a:ext cx="8167553" cy="1838454"/>
          </a:xfrm>
        </p:spPr>
        <p:txBody>
          <a:bodyPr/>
          <a:lstStyle/>
          <a:p>
            <a:r>
              <a:rPr lang="en-US" sz="3600" dirty="0"/>
              <a:t>Dominate your enterprise and your software delivery using </a:t>
            </a:r>
            <a:r>
              <a:rPr lang="en-US" sz="3600" dirty="0" err="1"/>
              <a:t>XebiaLabs</a:t>
            </a:r>
            <a:r>
              <a:rPr lang="en-US" sz="3600" dirty="0"/>
              <a:t> and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EBEC-0CD5-8B45-8A83-1508611DD5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September 13, 2018</a:t>
            </a:r>
          </a:p>
        </p:txBody>
      </p:sp>
    </p:spTree>
    <p:extLst>
      <p:ext uri="{BB962C8B-B14F-4D97-AF65-F5344CB8AC3E}">
        <p14:creationId xmlns:p14="http://schemas.microsoft.com/office/powerpoint/2010/main" val="65601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2FB3B0-D572-D54F-AE64-3555AB85BBA6}"/>
              </a:ext>
            </a:extLst>
          </p:cNvPr>
          <p:cNvGrpSpPr/>
          <p:nvPr/>
        </p:nvGrpSpPr>
        <p:grpSpPr>
          <a:xfrm>
            <a:off x="233873" y="580347"/>
            <a:ext cx="8592267" cy="3680457"/>
            <a:chOff x="258587" y="975763"/>
            <a:chExt cx="8592267" cy="3680457"/>
          </a:xfrm>
        </p:grpSpPr>
        <p:sp>
          <p:nvSpPr>
            <p:cNvPr id="20" name="Rectangle 19"/>
            <p:cNvSpPr/>
            <p:nvPr/>
          </p:nvSpPr>
          <p:spPr>
            <a:xfrm>
              <a:off x="258587" y="1050705"/>
              <a:ext cx="5582817" cy="1391810"/>
            </a:xfrm>
            <a:prstGeom prst="rect">
              <a:avLst/>
            </a:prstGeom>
            <a:solidFill>
              <a:srgbClr val="1FB354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59561" y="1050705"/>
              <a:ext cx="2891293" cy="3599003"/>
            </a:xfrm>
            <a:prstGeom prst="rect">
              <a:avLst/>
            </a:prstGeom>
            <a:solidFill>
              <a:srgbClr val="282F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tlCol="0" anchor="t"/>
            <a:lstStyle/>
            <a:p>
              <a:pPr marL="13097"/>
              <a:r>
                <a:rPr lang="en-US" sz="16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Hundreds of Companies </a:t>
              </a:r>
              <a:br>
                <a:rPr lang="en-US" sz="16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deliver software with </a:t>
              </a:r>
              <a:r>
                <a:rPr lang="en-US" sz="1600" dirty="0" err="1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XebiaLabs</a:t>
              </a: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- faster, safer and more customer focused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5137" y="975763"/>
              <a:ext cx="5536267" cy="15624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 anchorCtr="0"/>
            <a:lstStyle/>
            <a:p>
              <a:r>
                <a:rPr lang="en-US" sz="24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Enterprise DevOps Platform </a:t>
              </a:r>
              <a:br>
                <a:rPr lang="en-US" sz="24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21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intelligence, automation and control</a:t>
              </a:r>
            </a:p>
            <a:p>
              <a:r>
                <a:rPr lang="en-US" sz="21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Learn more: www.youtube.com/xebialabs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892443" y="2517456"/>
              <a:ext cx="2948961" cy="1021669"/>
            </a:xfrm>
            <a:prstGeom prst="rect">
              <a:avLst/>
            </a:prstGeom>
            <a:solidFill>
              <a:srgbClr val="282F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pPr>
                <a:spcAft>
                  <a:spcPts val="135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Continuous Delivery and DevOps pioneer, authority and technology leader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892444" y="3616262"/>
              <a:ext cx="2948962" cy="103344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pPr>
                <a:spcAft>
                  <a:spcPts val="1350"/>
                </a:spcAft>
              </a:pP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Global team </a:t>
              </a:r>
              <a:b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in the US, </a:t>
              </a:r>
              <a:b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Europe &amp; APAC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7835" y="3816707"/>
              <a:ext cx="1260896" cy="67042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4265" y="2458477"/>
              <a:ext cx="2847744" cy="216129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58587" y="2517456"/>
              <a:ext cx="2519579" cy="2138764"/>
            </a:xfrm>
            <a:prstGeom prst="rect">
              <a:avLst/>
            </a:prstGeom>
            <a:solidFill>
              <a:srgbClr val="007D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37160" tIns="137160" rtlCol="0" anchor="t"/>
            <a:lstStyle/>
            <a:p>
              <a:r>
                <a:rPr lang="en-US" sz="2100" b="1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Top-ranked</a:t>
              </a:r>
              <a:endParaRPr lang="en-US" sz="2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49" y="3560589"/>
              <a:ext cx="899338" cy="93844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1087" y="3262542"/>
              <a:ext cx="676075" cy="223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963" y="3274357"/>
              <a:ext cx="634783" cy="144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04" y="3561366"/>
              <a:ext cx="931928" cy="93766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2" name="Oval 31"/>
            <p:cNvSpPr/>
            <p:nvPr/>
          </p:nvSpPr>
          <p:spPr>
            <a:xfrm>
              <a:off x="2263198" y="3539125"/>
              <a:ext cx="248162" cy="234994"/>
            </a:xfrm>
            <a:prstGeom prst="ellipse">
              <a:avLst/>
            </a:prstGeom>
            <a:noFill/>
            <a:ln w="38100">
              <a:solidFill>
                <a:srgbClr val="00D1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998643" y="3794814"/>
              <a:ext cx="248162" cy="234994"/>
            </a:xfrm>
            <a:prstGeom prst="ellipse">
              <a:avLst/>
            </a:prstGeom>
            <a:noFill/>
            <a:ln w="38100">
              <a:solidFill>
                <a:srgbClr val="00D1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3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17BB6CF-A588-9B4A-9C98-0132269B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/>
              <a:t>The DevOps Platform for the Enterprise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3ABFA-E4E9-4582-8FFD-86B12805F756}"/>
              </a:ext>
            </a:extLst>
          </p:cNvPr>
          <p:cNvGrpSpPr/>
          <p:nvPr/>
        </p:nvGrpSpPr>
        <p:grpSpPr>
          <a:xfrm>
            <a:off x="1499693" y="848497"/>
            <a:ext cx="5934205" cy="3725098"/>
            <a:chOff x="859886" y="1766181"/>
            <a:chExt cx="5934205" cy="3725098"/>
          </a:xfrm>
        </p:grpSpPr>
        <p:sp>
          <p:nvSpPr>
            <p:cNvPr id="36" name="Rounded Rectangle 5">
              <a:extLst>
                <a:ext uri="{FF2B5EF4-FFF2-40B4-BE49-F238E27FC236}">
                  <a16:creationId xmlns:a16="http://schemas.microsoft.com/office/drawing/2014/main" id="{DE7F8FCA-E0AB-4AD9-BE69-EE3E997F5AEB}"/>
                </a:ext>
              </a:extLst>
            </p:cNvPr>
            <p:cNvSpPr/>
            <p:nvPr/>
          </p:nvSpPr>
          <p:spPr>
            <a:xfrm>
              <a:off x="3285242" y="4395020"/>
              <a:ext cx="2623945" cy="1091380"/>
            </a:xfrm>
            <a:prstGeom prst="roundRect">
              <a:avLst>
                <a:gd name="adj" fmla="val 8142"/>
              </a:avLst>
            </a:prstGeom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70CC038-A99C-42BA-89AE-3E7B8C977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4591" y="5010718"/>
              <a:ext cx="237272" cy="28729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1A28B8-2093-434D-80F9-1193E92E5DF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39040" y="5275835"/>
              <a:ext cx="578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EC2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A0101BA-603F-40A6-999F-C4504F6B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8099" y="4953899"/>
              <a:ext cx="399790" cy="39979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2AEFAD-334D-4ABC-8038-CD3EE310641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503846" y="5275835"/>
              <a:ext cx="578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ECS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01BD3A-5C55-4B31-A04D-072DF633F2A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45271" y="5275835"/>
              <a:ext cx="51074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S3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494F83C-7EE9-4C9A-A0F3-9E4F82C2A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8553" y="4950698"/>
              <a:ext cx="391108" cy="39110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0BC428C-992A-41AC-B888-33904F10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6107" y="4978942"/>
              <a:ext cx="325869" cy="325869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43C9215-2683-45FE-B747-96017844A6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04405" y="5275835"/>
              <a:ext cx="517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Lambda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CE5C26B-1B63-4179-9682-EA4B5490E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9481" y="4986333"/>
              <a:ext cx="356466" cy="37785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59E47C-5C0A-4042-8B05-D95A809D2DF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30297" y="5275835"/>
              <a:ext cx="5236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Calibri" charset="0"/>
                  <a:ea typeface="Calibri" charset="0"/>
                  <a:cs typeface="Calibri" charset="0"/>
                </a:rPr>
                <a:t>Fargate</a:t>
              </a:r>
              <a:endParaRPr lang="en-US" sz="8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3EA2BBB-ED9C-4E87-B94A-C6287502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2549" y="4997770"/>
              <a:ext cx="725606" cy="38152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F38ADBE-974F-4F55-938E-AE682D37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886" y="1766181"/>
              <a:ext cx="5934205" cy="2842163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8DF419B-D77B-4625-A5C6-3846F043CAA8}"/>
                </a:ext>
              </a:extLst>
            </p:cNvPr>
            <p:cNvSpPr/>
            <p:nvPr/>
          </p:nvSpPr>
          <p:spPr>
            <a:xfrm>
              <a:off x="3421626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dev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CD709AB-38BC-4585-AD77-0F221EC6C96F}"/>
                </a:ext>
              </a:extLst>
            </p:cNvPr>
            <p:cNvSpPr/>
            <p:nvPr/>
          </p:nvSpPr>
          <p:spPr>
            <a:xfrm>
              <a:off x="4045975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test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176914D-E34B-45CC-9D7B-0396C72498DC}"/>
                </a:ext>
              </a:extLst>
            </p:cNvPr>
            <p:cNvSpPr/>
            <p:nvPr/>
          </p:nvSpPr>
          <p:spPr>
            <a:xfrm>
              <a:off x="4670324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 err="1">
                  <a:solidFill>
                    <a:schemeClr val="accent2"/>
                  </a:solidFill>
                </a:rPr>
                <a:t>uat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50588A-61AD-4688-AFD7-F53247073C7D}"/>
                </a:ext>
              </a:extLst>
            </p:cNvPr>
            <p:cNvSpPr/>
            <p:nvPr/>
          </p:nvSpPr>
          <p:spPr>
            <a:xfrm>
              <a:off x="5294672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prod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436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3535" y="1667193"/>
            <a:ext cx="4382164" cy="135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 </a:t>
            </a:r>
            <a:r>
              <a:rPr lang="en-US" sz="2100" b="1" dirty="0"/>
              <a:t>XL Deploy AWS plugin</a:t>
            </a:r>
            <a:endParaRPr lang="en-US" sz="1013" b="1" dirty="0"/>
          </a:p>
          <a:p>
            <a:r>
              <a:rPr lang="en-US" sz="1013" dirty="0"/>
              <a:t>Enables XL Deploy to work with AWS Services such as: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Elastic Compute Cloud (EC2) 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Simple Storage Service (S3)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EC2 Container Service (ECS)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AWS Lambda functions and AWS API Gateway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Fargate</a:t>
            </a:r>
            <a:endParaRPr lang="en-US" sz="1013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D977B-2669-D446-8355-8BB4EE76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6" y="871494"/>
            <a:ext cx="2091088" cy="533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82988-0A40-434F-B717-50D411488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061" y="871494"/>
            <a:ext cx="2091088" cy="5332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16276" y="1667194"/>
            <a:ext cx="4034426" cy="1818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 </a:t>
            </a:r>
            <a:r>
              <a:rPr lang="en-US" sz="2100" b="1" dirty="0"/>
              <a:t>XL Deploy Tasks</a:t>
            </a:r>
            <a:endParaRPr lang="en-US" sz="1013" b="1" dirty="0"/>
          </a:p>
          <a:p>
            <a:r>
              <a:rPr lang="en-US" sz="1013" dirty="0"/>
              <a:t>Enables XL Release to orchestrate, automate and view software delivery pipelines that include AWS tasks such as: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Launch / terminate AWS EC2 and VPC instances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Deploy application to AWS cloud-based instances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Provision EC2 instances &amp; deploy applications to them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Deploy AWS Lambda functions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Provision AWS API Gateway to invoke Lambda functions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Fargate</a:t>
            </a:r>
            <a:r>
              <a:rPr lang="en-US" sz="1013" dirty="0"/>
              <a:t> deployments</a:t>
            </a:r>
          </a:p>
          <a:p>
            <a:pPr marL="214313" indent="-214313">
              <a:buFont typeface="Arial" charset="0"/>
              <a:buChar char="•"/>
            </a:pPr>
            <a:endParaRPr lang="en-US" sz="1013" dirty="0"/>
          </a:p>
        </p:txBody>
      </p:sp>
      <p:sp>
        <p:nvSpPr>
          <p:cNvPr id="10" name="Rectangle 9"/>
          <p:cNvSpPr/>
          <p:nvPr/>
        </p:nvSpPr>
        <p:spPr>
          <a:xfrm>
            <a:off x="648144" y="35032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Release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28936" y="35032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Deploy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09729" y="3508625"/>
            <a:ext cx="685800" cy="67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AWS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393860" y="3846122"/>
            <a:ext cx="67516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74652" y="3846122"/>
            <a:ext cx="67516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FF7749D-31CA-FC48-A198-83CC6E2C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/>
              <a:t>AWS SUPPORT IN PLATFORM 8.2</a:t>
            </a:r>
          </a:p>
        </p:txBody>
      </p:sp>
    </p:spTree>
    <p:extLst>
      <p:ext uri="{BB962C8B-B14F-4D97-AF65-F5344CB8AC3E}">
        <p14:creationId xmlns:p14="http://schemas.microsoft.com/office/powerpoint/2010/main" val="3394941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C78174-54BE-4D9A-BF25-9DA16FA4E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010"/>
          <a:stretch/>
        </p:blipFill>
        <p:spPr>
          <a:xfrm>
            <a:off x="409293" y="179109"/>
            <a:ext cx="8539373" cy="42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77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11A9DF-7747-4995-A802-F2EAABA83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289" b="24960"/>
          <a:stretch/>
        </p:blipFill>
        <p:spPr>
          <a:xfrm>
            <a:off x="1348033" y="92405"/>
            <a:ext cx="6674177" cy="54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B6E5F0-BA8A-448D-B25A-A268449F1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Hosts</a:t>
            </a:r>
          </a:p>
        </p:txBody>
      </p:sp>
      <p:sp>
        <p:nvSpPr>
          <p:cNvPr id="8" name="Shape 424">
            <a:extLst>
              <a:ext uri="{FF2B5EF4-FFF2-40B4-BE49-F238E27FC236}">
                <a16:creationId xmlns:a16="http://schemas.microsoft.com/office/drawing/2014/main" id="{7E5DED17-7806-423D-B329-8177EB98FEE9}"/>
              </a:ext>
            </a:extLst>
          </p:cNvPr>
          <p:cNvSpPr txBox="1"/>
          <p:nvPr/>
        </p:nvSpPr>
        <p:spPr>
          <a:xfrm>
            <a:off x="5733454" y="3024913"/>
            <a:ext cx="1877382" cy="117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 </a:t>
            </a:r>
            <a:r>
              <a:rPr lang="en-US" sz="2400" b="1" dirty="0" err="1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Buntel</a:t>
            </a:r>
            <a:endParaRPr lang="en" sz="2400" b="1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XebiaLabs</a:t>
            </a:r>
            <a:endParaRPr lang="en" sz="2400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@tbuntel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61E35E-12BD-48CA-B91A-5F36BCD7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454" y="976585"/>
            <a:ext cx="1920240" cy="1920240"/>
          </a:xfrm>
          <a:prstGeom prst="rect">
            <a:avLst/>
          </a:prstGeom>
        </p:spPr>
      </p:pic>
      <p:sp>
        <p:nvSpPr>
          <p:cNvPr id="10" name="Shape 424">
            <a:extLst>
              <a:ext uri="{FF2B5EF4-FFF2-40B4-BE49-F238E27FC236}">
                <a16:creationId xmlns:a16="http://schemas.microsoft.com/office/drawing/2014/main" id="{CBFDD651-503D-401D-8ACE-DF8E545D23D5}"/>
              </a:ext>
            </a:extLst>
          </p:cNvPr>
          <p:cNvSpPr txBox="1"/>
          <p:nvPr/>
        </p:nvSpPr>
        <p:spPr>
          <a:xfrm>
            <a:off x="1094665" y="3027226"/>
            <a:ext cx="3733800" cy="117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Jay </a:t>
            </a:r>
            <a:r>
              <a:rPr lang="en-US" sz="2400" b="1" dirty="0" err="1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Yeras</a:t>
            </a:r>
            <a:endParaRPr lang="en" sz="2400" b="1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Partner Solutions Architect AWS</a:t>
            </a:r>
            <a:endParaRPr lang="en" sz="2400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sz="2400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B839B-8C45-3E47-BCF2-08299BBE2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7" t="23704" b="18250"/>
          <a:stretch/>
        </p:blipFill>
        <p:spPr>
          <a:xfrm>
            <a:off x="1983157" y="1100667"/>
            <a:ext cx="1956816" cy="19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31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46x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304716" y="1200158"/>
            <a:ext cx="4289276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fi-FI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2,555</a:t>
            </a: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frequent deployments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351766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3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faster lead times </a:t>
            </a:r>
            <a:r>
              <a:rPr lang="en-US" sz="3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from commit to deploy</a:t>
            </a:r>
            <a:endParaRPr lang="en-US" sz="33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286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Agile</a:t>
            </a:r>
          </a:p>
        </p:txBody>
      </p:sp>
    </p:spTree>
    <p:extLst>
      <p:ext uri="{BB962C8B-B14F-4D97-AF65-F5344CB8AC3E}">
        <p14:creationId xmlns:p14="http://schemas.microsoft.com/office/powerpoint/2010/main" val="39535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Reliable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476034" y="1200158"/>
            <a:ext cx="4022999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is-I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2,604</a:t>
            </a: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lower change failure rate</a:t>
            </a:r>
          </a:p>
          <a:p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(changes are 1/7 as likely to fail)</a:t>
            </a: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022999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recover from incidents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143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372349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Do Cool Stuff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25%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476034" y="1200158"/>
            <a:ext cx="4022999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0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less time spent on manual work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022999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time spent on new work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143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298552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105C25-2239-5B40-8027-3230DEAC0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" b="6876"/>
          <a:stretch/>
        </p:blipFill>
        <p:spPr>
          <a:xfrm>
            <a:off x="4837707" y="195253"/>
            <a:ext cx="3108960" cy="4376747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32F31FC3-3F48-6D4C-A2D1-67012E23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26" y="195253"/>
            <a:ext cx="4072379" cy="573859"/>
          </a:xfrm>
        </p:spPr>
        <p:txBody>
          <a:bodyPr/>
          <a:lstStyle/>
          <a:p>
            <a:pPr algn="l"/>
            <a:r>
              <a:rPr lang="en-US" dirty="0"/>
              <a:t>Better and Better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7D8411-CDA1-403F-A567-B1D5093D119D}"/>
              </a:ext>
            </a:extLst>
          </p:cNvPr>
          <p:cNvGrpSpPr/>
          <p:nvPr/>
        </p:nvGrpSpPr>
        <p:grpSpPr>
          <a:xfrm>
            <a:off x="1593130" y="1587628"/>
            <a:ext cx="2299590" cy="301658"/>
            <a:chOff x="1593130" y="1587628"/>
            <a:chExt cx="2299590" cy="30165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8F4C237-81E8-436C-905D-E74FF5424ADC}"/>
                </a:ext>
              </a:extLst>
            </p:cNvPr>
            <p:cNvSpPr/>
            <p:nvPr/>
          </p:nvSpPr>
          <p:spPr>
            <a:xfrm>
              <a:off x="1593130" y="1587628"/>
              <a:ext cx="716437" cy="301658"/>
            </a:xfrm>
            <a:prstGeom prst="rect">
              <a:avLst/>
            </a:prstGeom>
            <a:solidFill>
              <a:srgbClr val="EF6D3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7AF6CC-941D-47EE-8F2D-C81E5CC6654A}"/>
                </a:ext>
              </a:extLst>
            </p:cNvPr>
            <p:cNvSpPr txBox="1"/>
            <p:nvPr/>
          </p:nvSpPr>
          <p:spPr>
            <a:xfrm>
              <a:off x="2361532" y="1588416"/>
              <a:ext cx="153118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Deploy frequency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094B8E-2340-48E8-B135-51FA72D8986D}"/>
              </a:ext>
            </a:extLst>
          </p:cNvPr>
          <p:cNvGrpSpPr/>
          <p:nvPr/>
        </p:nvGrpSpPr>
        <p:grpSpPr>
          <a:xfrm>
            <a:off x="1593130" y="2084334"/>
            <a:ext cx="2665075" cy="301658"/>
            <a:chOff x="1593130" y="2030401"/>
            <a:chExt cx="2665075" cy="3016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0D09EE-ECB7-4C53-8475-4E73CB7408B2}"/>
                </a:ext>
              </a:extLst>
            </p:cNvPr>
            <p:cNvSpPr/>
            <p:nvPr/>
          </p:nvSpPr>
          <p:spPr>
            <a:xfrm>
              <a:off x="1593130" y="2030401"/>
              <a:ext cx="716437" cy="301658"/>
            </a:xfrm>
            <a:prstGeom prst="rect">
              <a:avLst/>
            </a:prstGeom>
            <a:solidFill>
              <a:srgbClr val="64CFE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E7B994-8F89-44DB-9D0E-1E32F413CC84}"/>
                </a:ext>
              </a:extLst>
            </p:cNvPr>
            <p:cNvSpPr txBox="1"/>
            <p:nvPr/>
          </p:nvSpPr>
          <p:spPr>
            <a:xfrm>
              <a:off x="2361532" y="2031189"/>
              <a:ext cx="189667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Lead time for changes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6633BF-68DB-4527-8EDE-F264940583BD}"/>
              </a:ext>
            </a:extLst>
          </p:cNvPr>
          <p:cNvGrpSpPr/>
          <p:nvPr/>
        </p:nvGrpSpPr>
        <p:grpSpPr>
          <a:xfrm>
            <a:off x="1593130" y="2581040"/>
            <a:ext cx="2713165" cy="301658"/>
            <a:chOff x="1593130" y="2573625"/>
            <a:chExt cx="2713165" cy="3016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467611-62F8-405B-9E93-74C298240767}"/>
                </a:ext>
              </a:extLst>
            </p:cNvPr>
            <p:cNvSpPr/>
            <p:nvPr/>
          </p:nvSpPr>
          <p:spPr>
            <a:xfrm>
              <a:off x="1593130" y="2573625"/>
              <a:ext cx="716437" cy="301658"/>
            </a:xfrm>
            <a:prstGeom prst="rect">
              <a:avLst/>
            </a:prstGeom>
            <a:solidFill>
              <a:srgbClr val="8BC44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3D66DA-DF9D-4ED1-B8B2-10AFBF4DE7B2}"/>
                </a:ext>
              </a:extLst>
            </p:cNvPr>
            <p:cNvSpPr txBox="1"/>
            <p:nvPr/>
          </p:nvSpPr>
          <p:spPr>
            <a:xfrm>
              <a:off x="2361532" y="2574413"/>
              <a:ext cx="194476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 to restore service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E0F68F-F24E-4C6D-BFB6-F5E545C4C8A6}"/>
              </a:ext>
            </a:extLst>
          </p:cNvPr>
          <p:cNvGrpSpPr/>
          <p:nvPr/>
        </p:nvGrpSpPr>
        <p:grpSpPr>
          <a:xfrm>
            <a:off x="1593130" y="3077746"/>
            <a:ext cx="2174556" cy="301658"/>
            <a:chOff x="1593130" y="3077746"/>
            <a:chExt cx="2174556" cy="3016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F439CB-1A92-4F16-AA62-B7986C97ECD1}"/>
                </a:ext>
              </a:extLst>
            </p:cNvPr>
            <p:cNvSpPr/>
            <p:nvPr/>
          </p:nvSpPr>
          <p:spPr>
            <a:xfrm>
              <a:off x="1593130" y="3077746"/>
              <a:ext cx="716437" cy="301658"/>
            </a:xfrm>
            <a:prstGeom prst="rect">
              <a:avLst/>
            </a:prstGeom>
            <a:solidFill>
              <a:srgbClr val="2A3A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9A261F-6D13-40AC-8975-F4C881AC8064}"/>
                </a:ext>
              </a:extLst>
            </p:cNvPr>
            <p:cNvSpPr txBox="1"/>
            <p:nvPr/>
          </p:nvSpPr>
          <p:spPr>
            <a:xfrm>
              <a:off x="2361532" y="3078534"/>
              <a:ext cx="140615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Change fail rate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6B033-20E3-405B-A191-29B27F3546FB}"/>
              </a:ext>
            </a:extLst>
          </p:cNvPr>
          <p:cNvSpPr/>
          <p:nvPr/>
        </p:nvSpPr>
        <p:spPr>
          <a:xfrm>
            <a:off x="4899199" y="195253"/>
            <a:ext cx="1399352" cy="121961"/>
          </a:xfrm>
          <a:prstGeom prst="rect">
            <a:avLst/>
          </a:prstGeom>
          <a:solidFill>
            <a:srgbClr val="EEF3F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48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9CA378-546A-4A61-B23B-7BB1A1FF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35" y="794572"/>
            <a:ext cx="7135331" cy="38626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BF60EE-7746-45CF-AAAA-231C4CEF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Tools!</a:t>
            </a:r>
          </a:p>
        </p:txBody>
      </p:sp>
    </p:spTree>
    <p:extLst>
      <p:ext uri="{BB962C8B-B14F-4D97-AF65-F5344CB8AC3E}">
        <p14:creationId xmlns:p14="http://schemas.microsoft.com/office/powerpoint/2010/main" val="35043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D6F0FCBA-84E8-401E-A446-1B42CB8C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20" y="1113528"/>
            <a:ext cx="3792034" cy="338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C31F37-933D-4EC2-8F40-64A07C565089}"/>
              </a:ext>
            </a:extLst>
          </p:cNvPr>
          <p:cNvSpPr txBox="1">
            <a:spLocks/>
          </p:cNvSpPr>
          <p:nvPr/>
        </p:nvSpPr>
        <p:spPr>
          <a:xfrm>
            <a:off x="4584358" y="1019107"/>
            <a:ext cx="4432322" cy="3627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Amazon Ember" panose="020B0603020204020204" pitchFamily="34" charset="0"/>
                <a:cs typeface="Amazon Ember" panose="020B0603020204020204" pitchFamily="34" charset="0"/>
              </a:rPr>
              <a:t>Wait time Typically &gt; Task Time</a:t>
            </a:r>
          </a:p>
          <a:p>
            <a:pPr marL="214313" indent="-214313"/>
            <a:r>
              <a:rPr lang="en-US" sz="2000" dirty="0"/>
              <a:t>Compliance </a:t>
            </a:r>
          </a:p>
          <a:p>
            <a:pPr marL="214313" indent="-214313"/>
            <a:r>
              <a:rPr lang="en-US" sz="2000" dirty="0"/>
              <a:t>Visibility</a:t>
            </a:r>
          </a:p>
          <a:p>
            <a:pPr marL="214313" indent="-214313"/>
            <a:r>
              <a:rPr lang="en-US" sz="2000" dirty="0"/>
              <a:t>Maintainability</a:t>
            </a:r>
          </a:p>
          <a:p>
            <a:pPr marL="214313" indent="-214313"/>
            <a:r>
              <a:rPr lang="en-US" sz="2000" dirty="0"/>
              <a:t>Repeatability</a:t>
            </a:r>
          </a:p>
          <a:p>
            <a:pPr marL="214313" indent="-214313"/>
            <a:r>
              <a:rPr lang="en-US" sz="2000" dirty="0"/>
              <a:t>Technical and Non-technical Participants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CD0BB03-24AD-40A9-8EB0-989C835D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Challenges</a:t>
            </a:r>
          </a:p>
        </p:txBody>
      </p:sp>
    </p:spTree>
    <p:extLst>
      <p:ext uri="{BB962C8B-B14F-4D97-AF65-F5344CB8AC3E}">
        <p14:creationId xmlns:p14="http://schemas.microsoft.com/office/powerpoint/2010/main" val="318600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7884-EDE3-44B7-8320-85F306E2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AA774-A235-5244-ADEA-64C3F0E2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36" y="2372665"/>
            <a:ext cx="676656" cy="676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3A045-C241-D64E-B47A-DF0F7898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70" y="1002706"/>
            <a:ext cx="3584448" cy="676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6A94B9-87A5-E54C-A40A-2B100DE06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507" y="994780"/>
            <a:ext cx="484632" cy="500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5096F3-29AD-1C43-9650-596A64D47B93}"/>
              </a:ext>
            </a:extLst>
          </p:cNvPr>
          <p:cNvSpPr txBox="1"/>
          <p:nvPr/>
        </p:nvSpPr>
        <p:spPr>
          <a:xfrm>
            <a:off x="3337343" y="1524306"/>
            <a:ext cx="82296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ECR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F5F568-915C-2A43-83D9-F1D35B4DE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549" y="1886406"/>
            <a:ext cx="1938528" cy="623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BE79A-C7F7-7B43-85DF-D76162C38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230" y="2729255"/>
            <a:ext cx="1938528" cy="6758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E6F6BB-E746-EB47-971F-7F87CC8C6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230" y="3644215"/>
            <a:ext cx="1938528" cy="675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3FAAFD-CFE4-2A4B-9AC2-5185C9078A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509" y="1166784"/>
            <a:ext cx="673235" cy="673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3297EA-E395-4542-8E58-EE9B94C862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4667" y="1166784"/>
            <a:ext cx="676656" cy="6766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73BA52-9983-F744-9937-ABBF8A5713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672" y="2364761"/>
            <a:ext cx="411480" cy="5082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15CA24-3DB7-9047-893C-8350A7D0A812}"/>
              </a:ext>
            </a:extLst>
          </p:cNvPr>
          <p:cNvSpPr txBox="1"/>
          <p:nvPr/>
        </p:nvSpPr>
        <p:spPr>
          <a:xfrm>
            <a:off x="2484492" y="2916259"/>
            <a:ext cx="100584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  <a:br>
              <a:rPr lang="en-US" sz="10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000" b="1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CloudFormation</a:t>
            </a:r>
            <a:endParaRPr lang="en-US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E079C2-660A-9549-AECA-2596C1B66F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59" y="1069170"/>
            <a:ext cx="329184" cy="3462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418859-927A-2C4B-A1F1-24C4978C16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3" y="1069170"/>
            <a:ext cx="329184" cy="3462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A5B5CE-A2C0-9A4D-B37D-D14C5079BC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65" y="1069170"/>
            <a:ext cx="329184" cy="346233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AD1122BF-9CB0-9C4D-9A92-A45CB50578C1}"/>
              </a:ext>
            </a:extLst>
          </p:cNvPr>
          <p:cNvSpPr/>
          <p:nvPr/>
        </p:nvSpPr>
        <p:spPr>
          <a:xfrm>
            <a:off x="6225471" y="1715468"/>
            <a:ext cx="2724346" cy="2894544"/>
          </a:xfrm>
          <a:prstGeom prst="frame">
            <a:avLst>
              <a:gd name="adj1" fmla="val 4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01258CA9-862F-4143-B375-7F8555F8ED39}"/>
              </a:ext>
            </a:extLst>
          </p:cNvPr>
          <p:cNvSpPr/>
          <p:nvPr/>
        </p:nvSpPr>
        <p:spPr>
          <a:xfrm>
            <a:off x="6225471" y="2618910"/>
            <a:ext cx="2724346" cy="1981523"/>
          </a:xfrm>
          <a:prstGeom prst="frame">
            <a:avLst>
              <a:gd name="adj1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35EF4ECB-E3FA-1046-92BD-0B4DD781D746}"/>
              </a:ext>
            </a:extLst>
          </p:cNvPr>
          <p:cNvSpPr/>
          <p:nvPr/>
        </p:nvSpPr>
        <p:spPr>
          <a:xfrm>
            <a:off x="6225471" y="858076"/>
            <a:ext cx="2724346" cy="3742357"/>
          </a:xfrm>
          <a:prstGeom prst="frame">
            <a:avLst>
              <a:gd name="adj1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09CB9604-B214-A841-B6C9-CB5B46544359}"/>
              </a:ext>
            </a:extLst>
          </p:cNvPr>
          <p:cNvSpPr/>
          <p:nvPr/>
        </p:nvSpPr>
        <p:spPr>
          <a:xfrm>
            <a:off x="3241425" y="861607"/>
            <a:ext cx="2189261" cy="882537"/>
          </a:xfrm>
          <a:prstGeom prst="frame">
            <a:avLst>
              <a:gd name="adj1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265420-D3B6-A546-9E9F-33B62DD2423A}"/>
              </a:ext>
            </a:extLst>
          </p:cNvPr>
          <p:cNvCxnSpPr>
            <a:stCxn id="11" idx="2"/>
          </p:cNvCxnSpPr>
          <p:nvPr/>
        </p:nvCxnSpPr>
        <p:spPr>
          <a:xfrm>
            <a:off x="848127" y="1840019"/>
            <a:ext cx="415065" cy="669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9798D0-7419-2942-ABF4-C8BE557325AB}"/>
              </a:ext>
            </a:extLst>
          </p:cNvPr>
          <p:cNvCxnSpPr>
            <a:cxnSpLocks/>
          </p:cNvCxnSpPr>
          <p:nvPr/>
        </p:nvCxnSpPr>
        <p:spPr>
          <a:xfrm flipH="1">
            <a:off x="1604668" y="1744144"/>
            <a:ext cx="293463" cy="765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3128396-52A6-ED41-BB4A-777E7EC057FB}"/>
              </a:ext>
            </a:extLst>
          </p:cNvPr>
          <p:cNvSpPr txBox="1"/>
          <p:nvPr/>
        </p:nvSpPr>
        <p:spPr>
          <a:xfrm>
            <a:off x="386403" y="1824318"/>
            <a:ext cx="6430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 Clone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F4F6D7-1B3D-C54F-B165-7C23F541DD1A}"/>
              </a:ext>
            </a:extLst>
          </p:cNvPr>
          <p:cNvSpPr txBox="1"/>
          <p:nvPr/>
        </p:nvSpPr>
        <p:spPr>
          <a:xfrm>
            <a:off x="1210799" y="1730797"/>
            <a:ext cx="7512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 Pull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737046-1C37-4D42-A174-3F460F65D02C}"/>
              </a:ext>
            </a:extLst>
          </p:cNvPr>
          <p:cNvCxnSpPr>
            <a:cxnSpLocks/>
          </p:cNvCxnSpPr>
          <p:nvPr/>
        </p:nvCxnSpPr>
        <p:spPr>
          <a:xfrm>
            <a:off x="1767592" y="2656223"/>
            <a:ext cx="9473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05D007E-21AB-BB43-BD32-A4058D12A95A}"/>
              </a:ext>
            </a:extLst>
          </p:cNvPr>
          <p:cNvSpPr txBox="1"/>
          <p:nvPr/>
        </p:nvSpPr>
        <p:spPr>
          <a:xfrm>
            <a:off x="1733234" y="2667047"/>
            <a:ext cx="9178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CLI</a:t>
            </a:r>
          </a:p>
          <a:p>
            <a:pPr algn="ctr"/>
            <a:r>
              <a:rPr 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Stack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1D26680-E8A9-4747-82FB-4C21F2821DE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987412" y="1444303"/>
            <a:ext cx="241456" cy="898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0FD609F-A9A5-B349-8C80-D1CC7F2BA44E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3193152" y="2198519"/>
            <a:ext cx="2842416" cy="420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6126249-30C6-3F4B-91E8-DE1547FB5366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3193152" y="2618910"/>
            <a:ext cx="2842417" cy="906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DB3A880-8C77-C549-B262-8E74EA8524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69" y="3351689"/>
            <a:ext cx="305519" cy="3482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17E99F-A724-1940-8983-612FA0509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68" y="2024373"/>
            <a:ext cx="305519" cy="3482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C984A3-0938-F043-9E92-5B7CF0D056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08" y="1096011"/>
            <a:ext cx="305519" cy="3482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E3BF9D0-E95B-5F46-87AC-63EC76CC6B9F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724916" y="1744144"/>
            <a:ext cx="2611140" cy="840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79F1E62-6B69-6D48-B77F-175D30246330}"/>
              </a:ext>
            </a:extLst>
          </p:cNvPr>
          <p:cNvSpPr txBox="1"/>
          <p:nvPr/>
        </p:nvSpPr>
        <p:spPr>
          <a:xfrm>
            <a:off x="2023654" y="1961672"/>
            <a:ext cx="7512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 Push</a:t>
            </a:r>
          </a:p>
        </p:txBody>
      </p:sp>
    </p:spTree>
    <p:extLst>
      <p:ext uri="{BB962C8B-B14F-4D97-AF65-F5344CB8AC3E}">
        <p14:creationId xmlns:p14="http://schemas.microsoft.com/office/powerpoint/2010/main" val="419625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3" grpId="0" animBg="1"/>
      <p:bldP spid="24" grpId="0" animBg="1"/>
      <p:bldP spid="22" grpId="0" animBg="1"/>
      <p:bldP spid="25" grpId="0" animBg="1"/>
      <p:bldP spid="32" grpId="0"/>
      <p:bldP spid="33" grpId="0"/>
      <p:bldP spid="40" grpId="0"/>
      <p:bldP spid="58" grpId="0"/>
    </p:bldLst>
  </p:timing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p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mage and Cop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mage and Copy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mage and Copy Slid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mage and Copy Slid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Secondary Cov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Divider/Quote Slid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Divider/Quote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85F5ACA656F14087A05F42EBBFA9A8" ma:contentTypeVersion="0" ma:contentTypeDescription="Create a new document." ma:contentTypeScope="" ma:versionID="041bc488044e506d1aa9ac78f8beef06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B01AEF-E839-4EE1-8DA5-3586472575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7F5CC336-3631-47A4-850E-6C9AEF9073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24409</TotalTime>
  <Words>356</Words>
  <Application>Microsoft Macintosh PowerPoint</Application>
  <PresentationFormat>On-screen Show (16:9)</PresentationFormat>
  <Paragraphs>101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.AppleSystemUIFont</vt:lpstr>
      <vt:lpstr>Amazon Ember</vt:lpstr>
      <vt:lpstr>Arial</vt:lpstr>
      <vt:lpstr>Calibri</vt:lpstr>
      <vt:lpstr>Helvetica</vt:lpstr>
      <vt:lpstr>Helvetica Light</vt:lpstr>
      <vt:lpstr>Open Sans</vt:lpstr>
      <vt:lpstr>Wingdings</vt:lpstr>
      <vt:lpstr>Cover Slide</vt:lpstr>
      <vt:lpstr>Copy Slides</vt:lpstr>
      <vt:lpstr>Image and Copy Slide</vt:lpstr>
      <vt:lpstr>Image and Copy Slide 2</vt:lpstr>
      <vt:lpstr>Image and Copy Slide 3</vt:lpstr>
      <vt:lpstr>Image and Copy Slide 4</vt:lpstr>
      <vt:lpstr>Secondary Cover Slide</vt:lpstr>
      <vt:lpstr>Divider/Quote Slide 1</vt:lpstr>
      <vt:lpstr>Divider/Quote Slide 2</vt:lpstr>
      <vt:lpstr>PowerPoint Presentation</vt:lpstr>
      <vt:lpstr>Your Hosts</vt:lpstr>
      <vt:lpstr>Elite Performers Are More Agile</vt:lpstr>
      <vt:lpstr>Elite Performers Are More Reliable</vt:lpstr>
      <vt:lpstr>Elite Performers Do Cool Stuff</vt:lpstr>
      <vt:lpstr>Better and Better</vt:lpstr>
      <vt:lpstr>So Many Tools!</vt:lpstr>
      <vt:lpstr>Scaling Challenges</vt:lpstr>
      <vt:lpstr>Workflow</vt:lpstr>
      <vt:lpstr>PowerPoint Presentation</vt:lpstr>
      <vt:lpstr>The DevOps Platform for the Enterprise</vt:lpstr>
      <vt:lpstr>AWS SUPPORT IN PLATFORM 8.2</vt:lpstr>
      <vt:lpstr>PowerPoint Presentation</vt:lpstr>
      <vt:lpstr>PowerPoint Presentation</vt:lpstr>
    </vt:vector>
  </TitlesOfParts>
  <Company>Perficient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Kaatman</dc:creator>
  <cp:lastModifiedBy>Jay Yeras</cp:lastModifiedBy>
  <cp:revision>801</cp:revision>
  <cp:lastPrinted>2016-07-06T17:22:17Z</cp:lastPrinted>
  <dcterms:created xsi:type="dcterms:W3CDTF">2014-10-20T14:45:52Z</dcterms:created>
  <dcterms:modified xsi:type="dcterms:W3CDTF">2018-09-12T04:25:08Z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0x010100C185F5ACA656F14087A05F42EBBFA9A8</vt:lpwstr>
  </property>
</Properties>
</file>